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93" r:id="rId5"/>
    <p:sldId id="306" r:id="rId6"/>
    <p:sldId id="303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vin Morris" userId="a46b944b-fa9c-4f63-b163-3796dfa288fb" providerId="ADAL" clId="{63BA09D0-8358-45F9-9C3D-EF9E20EC427C}"/>
    <pc:docChg chg="delSld">
      <pc:chgData name="Parvin Morris" userId="a46b944b-fa9c-4f63-b163-3796dfa288fb" providerId="ADAL" clId="{63BA09D0-8358-45F9-9C3D-EF9E20EC427C}" dt="2023-03-16T10:57:10.529" v="1" actId="47"/>
      <pc:docMkLst>
        <pc:docMk/>
      </pc:docMkLst>
      <pc:sldChg chg="del">
        <pc:chgData name="Parvin Morris" userId="a46b944b-fa9c-4f63-b163-3796dfa288fb" providerId="ADAL" clId="{63BA09D0-8358-45F9-9C3D-EF9E20EC427C}" dt="2023-03-16T10:57:07.471" v="0" actId="47"/>
        <pc:sldMkLst>
          <pc:docMk/>
          <pc:sldMk cId="2934160901" sldId="295"/>
        </pc:sldMkLst>
      </pc:sldChg>
      <pc:sldChg chg="del">
        <pc:chgData name="Parvin Morris" userId="a46b944b-fa9c-4f63-b163-3796dfa288fb" providerId="ADAL" clId="{63BA09D0-8358-45F9-9C3D-EF9E20EC427C}" dt="2023-03-16T10:57:10.529" v="1" actId="47"/>
        <pc:sldMkLst>
          <pc:docMk/>
          <pc:sldMk cId="401177911" sldId="30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58CA4-9FF8-4D32-8F89-AF633FEA1CA4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3E375-FF95-4C3D-AE79-1A6D8F25C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85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BE31-41B6-F9FC-58BD-53F676B41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3EDAA-1B73-2B88-DCF3-67EEC80DA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20958-38D2-9140-1603-45A6CFEF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7A652-D7D9-D2F0-1E09-F4250C40C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A34E9-6A54-A3D9-6024-265E7191C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22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FE077-7B5C-04A5-8ED2-54A25B94B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DAA33-66B2-8CAA-936C-0F4B44527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8DB7E-4689-6AE0-A579-389199C7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26320-4F96-4BD3-4177-DC66104BD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1D2EE-0A8D-4FD6-BA22-0C7BBD17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31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13C021-36B9-59EC-6A35-E1E6E454D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3D5C4C-6D01-D0EB-E403-3FE95382E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FA0A2-AA49-75F2-8831-5EB5BC23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69716-BDD9-CC27-B2A1-5E27BDB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70B89-AC99-68AD-B200-9601F77BD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90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C89A762F-DD37-89D0-A9A7-B69BAAE9AE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8FC3F0-7439-9C1A-D566-2CED21D5C7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38130" y="742813"/>
            <a:ext cx="7772399" cy="509518"/>
          </a:xfrm>
        </p:spPr>
        <p:txBody>
          <a:bodyPr>
            <a:norm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Insert title here…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350A9-0111-7B00-633E-6B5A8B90714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938130" y="1825625"/>
            <a:ext cx="7772399" cy="369059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copy here…</a:t>
            </a:r>
          </a:p>
        </p:txBody>
      </p:sp>
    </p:spTree>
    <p:extLst>
      <p:ext uri="{BB962C8B-B14F-4D97-AF65-F5344CB8AC3E}">
        <p14:creationId xmlns:p14="http://schemas.microsoft.com/office/powerpoint/2010/main" val="140811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C66A-C49F-75FE-2ACA-F0B0A784A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120A1-7736-56A8-11C3-5C7EE75F9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6293D-99E2-F530-0363-0A5B68F6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204F-B260-D64C-24C4-E76CFBABB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0A703-65C9-E6C0-F607-370EC8BA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34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51FDF-6ECE-2324-5DB3-7597FE0A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20884-B05D-BCF2-3CF5-F7CEC37AC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1BDAA-7E46-33E6-FCB4-0BECFAAA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250DE-1394-763B-0D15-CF847E9F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563CE-D368-CAA2-633E-90B46FEAF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43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BBE46-BA7B-BCEE-F168-3880C5B51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B2F45-493C-D7FB-3A8A-84379F1FB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9E51-C745-0959-4E72-37D830248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BBA17-BF6B-E48F-8884-490F97EAC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70558-4327-E51A-5FFA-A67EC142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9F6A5-C396-E0B1-A928-B135601E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092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A553C-7E11-A2D7-CBEE-92517FFC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B80D0-F298-B2D5-5D54-F54FF8091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787C2C-AD41-A0BD-27A1-CBCE059C6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54F22-904E-984F-9238-C5556923A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20F17B-7580-44D0-B364-68C597625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2EEF7-9B42-C368-D972-46AF4F237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ADEC9-155B-8ED6-7436-6434DB4F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091AF3-972E-752F-A2FA-50C16F5E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74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3ECA-54CC-96EC-395C-1A72CC05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1C75BB-786B-EECB-B245-E7FDEFA2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B725D2-EC0B-F331-908C-57B5BD8B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62A71-0B99-5C5F-6EBC-B4E6E620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54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77D81-ACD0-1338-1C7E-C74989CDE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F287F4-7550-3E35-8A68-C524E66FE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729B9-15FF-1F38-DB9C-77959B07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7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0464-DF5F-E620-CDEC-7C52A9141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8ECB4-B71B-2CE7-4275-370550D6E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C7A20-10DD-CAA5-DC1D-1EDFC51B4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A7E0D-5CAB-1B67-F34D-991FF148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138DC-B324-1AD9-FE54-8AE7269AB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9632C-6418-8825-245A-84372AB8B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820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8E50A-B93F-F560-DB97-358CC9441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E3C28-2E29-33EA-468A-BCF8443DE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F8C59-238D-7311-C7C7-46B6829C4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42CC33-AD82-5B8A-BD2B-0487F16D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074E4-A2D8-B514-B2B2-908B78729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9D94E-A4FF-5035-E574-DCE41F209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48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14D809-D1C3-D232-94EC-C76B34F35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B602B-1151-5F0E-A4D2-7422F188A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92604-2463-A18B-7F12-F4AFC6F516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3FEED-DB68-4235-8272-4FE18CCB647D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72505-C299-9405-D37C-DF55C8475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FA592-C66A-6677-1B42-29E5EF0AA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88E48-4840-4E72-86C0-DA7119869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8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uncan.Cooper4@nhs.ne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uture.nhs.uk/WYICBBusinessIntelligence/groupHom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9EAEF5B-4472-8DE4-049F-AB000314EE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7"/>
          <a:stretch/>
        </p:blipFill>
        <p:spPr>
          <a:xfrm>
            <a:off x="9791379" y="1105118"/>
            <a:ext cx="2400621" cy="8700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2B81DF4-06F1-3EF1-678B-73DC264E2506}"/>
              </a:ext>
            </a:extLst>
          </p:cNvPr>
          <p:cNvSpPr txBox="1">
            <a:spLocks/>
          </p:cNvSpPr>
          <p:nvPr/>
        </p:nvSpPr>
        <p:spPr>
          <a:xfrm>
            <a:off x="1526097" y="646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West Yorkshire ICB’s</a:t>
            </a:r>
          </a:p>
          <a:p>
            <a:r>
              <a:rPr lang="en-GB" dirty="0"/>
              <a:t>Maternity Inequalities Dashboard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F268AB0-2C12-8E1A-13C6-A3B1AED69669}"/>
              </a:ext>
            </a:extLst>
          </p:cNvPr>
          <p:cNvSpPr txBox="1">
            <a:spLocks/>
          </p:cNvSpPr>
          <p:nvPr/>
        </p:nvSpPr>
        <p:spPr>
          <a:xfrm>
            <a:off x="1423393" y="2639780"/>
            <a:ext cx="11028459" cy="345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Duncan Cooper</a:t>
            </a:r>
          </a:p>
          <a:p>
            <a:r>
              <a:rPr lang="en-GB">
                <a:hlinkClick r:id="rId3"/>
              </a:rPr>
              <a:t>Duncan.Cooper4@nhs.net</a:t>
            </a:r>
            <a:endParaRPr lang="en-GB"/>
          </a:p>
          <a:p>
            <a:r>
              <a:rPr lang="en-GB"/>
              <a:t>Programme Analyst</a:t>
            </a:r>
          </a:p>
          <a:p>
            <a:r>
              <a:rPr lang="en-GB"/>
              <a:t>West Yorkshire Integrated Care Board – West Yorkshire &amp; Harrogate Local Maternity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83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9EAEF5B-4472-8DE4-049F-AB000314EE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7"/>
          <a:stretch/>
        </p:blipFill>
        <p:spPr>
          <a:xfrm>
            <a:off x="9791379" y="1105118"/>
            <a:ext cx="2400621" cy="87002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56DFDB9-1C5D-E403-E9A0-80D30890683F}"/>
              </a:ext>
            </a:extLst>
          </p:cNvPr>
          <p:cNvSpPr/>
          <p:nvPr/>
        </p:nvSpPr>
        <p:spPr>
          <a:xfrm>
            <a:off x="1483567" y="5422452"/>
            <a:ext cx="8882743" cy="14355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2C682A-E5E4-D2F6-1539-3D666C8D4498}"/>
              </a:ext>
            </a:extLst>
          </p:cNvPr>
          <p:cNvSpPr/>
          <p:nvPr/>
        </p:nvSpPr>
        <p:spPr>
          <a:xfrm>
            <a:off x="1483567" y="1844170"/>
            <a:ext cx="8882743" cy="32560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7627050-0038-E347-4A3B-B62C77E79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5386" y="1298189"/>
            <a:ext cx="4850140" cy="710296"/>
          </a:xfrm>
        </p:spPr>
        <p:txBody>
          <a:bodyPr>
            <a:normAutofit fontScale="90000"/>
          </a:bodyPr>
          <a:lstStyle/>
          <a:p>
            <a:r>
              <a:rPr lang="en-GB" sz="2600" b="1" dirty="0"/>
              <a:t>Looking at Measures like these: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ABDE62C-FE3D-ED38-B7FE-FB57ECCA2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43" y="1814459"/>
            <a:ext cx="3675575" cy="355482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Smoking at Time of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Smoking at Time of booking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Smoking Quit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Breastfeeding Initiation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Skin to skin 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Continuity of carer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Stillbirths (but small numbers!)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Preterm births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Late booking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3E6539B9-43C6-E585-E51B-99AFFDB35826}"/>
              </a:ext>
            </a:extLst>
          </p:cNvPr>
          <p:cNvSpPr txBox="1">
            <a:spLocks/>
          </p:cNvSpPr>
          <p:nvPr/>
        </p:nvSpPr>
        <p:spPr>
          <a:xfrm>
            <a:off x="6943601" y="1847586"/>
            <a:ext cx="3422709" cy="3461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Teenage Pregnancy</a:t>
            </a:r>
          </a:p>
          <a:p>
            <a:r>
              <a:rPr lang="en-GB" sz="1800" dirty="0"/>
              <a:t>BMI at booking</a:t>
            </a:r>
          </a:p>
          <a:p>
            <a:r>
              <a:rPr lang="en-GB" sz="1800" dirty="0"/>
              <a:t>Employment</a:t>
            </a:r>
          </a:p>
          <a:p>
            <a:r>
              <a:rPr lang="en-GB" sz="1800" dirty="0"/>
              <a:t>Complex Social Factors</a:t>
            </a:r>
          </a:p>
          <a:p>
            <a:r>
              <a:rPr lang="en-GB" sz="1800" dirty="0"/>
              <a:t>English not first language</a:t>
            </a:r>
          </a:p>
          <a:p>
            <a:r>
              <a:rPr lang="en-GB" sz="1800" dirty="0"/>
              <a:t>Labour Complications</a:t>
            </a:r>
          </a:p>
          <a:p>
            <a:r>
              <a:rPr lang="en-GB" sz="1800" dirty="0"/>
              <a:t>Induction of Labour</a:t>
            </a:r>
          </a:p>
          <a:p>
            <a:r>
              <a:rPr lang="en-GB" sz="1800" dirty="0"/>
              <a:t>Birth Weight</a:t>
            </a:r>
          </a:p>
          <a:p>
            <a:r>
              <a:rPr lang="en-GB" sz="1800" dirty="0"/>
              <a:t>And More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DEB9800-29F3-4F68-BB1E-54B86EC3CBF5}"/>
              </a:ext>
            </a:extLst>
          </p:cNvPr>
          <p:cNvSpPr txBox="1"/>
          <p:nvPr/>
        </p:nvSpPr>
        <p:spPr>
          <a:xfrm>
            <a:off x="3092256" y="5028980"/>
            <a:ext cx="474360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b="1" dirty="0">
                <a:latin typeface="Arial" panose="020B0604020202020204" pitchFamily="34" charset="0"/>
                <a:cs typeface="Arial" panose="020B0604020202020204" pitchFamily="34" charset="0"/>
              </a:rPr>
              <a:t>By population groups like these: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0B07D8-926F-F379-2E87-26BB72666EB2}"/>
              </a:ext>
            </a:extLst>
          </p:cNvPr>
          <p:cNvSpPr txBox="1"/>
          <p:nvPr/>
        </p:nvSpPr>
        <p:spPr>
          <a:xfrm>
            <a:off x="1935810" y="5657985"/>
            <a:ext cx="7849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Trust Booked at/ council area live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Age Cohort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Ethnic Background</a:t>
            </a:r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C5A75A-0BCC-3A4C-089D-E9DD247852BA}"/>
              </a:ext>
            </a:extLst>
          </p:cNvPr>
          <p:cNvSpPr txBox="1"/>
          <p:nvPr/>
        </p:nvSpPr>
        <p:spPr>
          <a:xfrm>
            <a:off x="1471896" y="653795"/>
            <a:ext cx="8753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Maternity Health inequalities dashboard – LMNS wide and local too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AE90C7-D24B-39A5-7B11-E0AD79A62799}"/>
              </a:ext>
            </a:extLst>
          </p:cNvPr>
          <p:cNvSpPr txBox="1"/>
          <p:nvPr/>
        </p:nvSpPr>
        <p:spPr>
          <a:xfrm>
            <a:off x="6016647" y="5678561"/>
            <a:ext cx="3957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Deprivation of residence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Geographic 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Registered GP/PCN</a:t>
            </a:r>
          </a:p>
        </p:txBody>
      </p:sp>
    </p:spTree>
    <p:extLst>
      <p:ext uri="{BB962C8B-B14F-4D97-AF65-F5344CB8AC3E}">
        <p14:creationId xmlns:p14="http://schemas.microsoft.com/office/powerpoint/2010/main" val="406725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D2ACF66-B8F1-FCCF-930E-A1C7FB45F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992" y="925487"/>
            <a:ext cx="8324016" cy="58964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ED2474-37BB-B2AA-FBED-A83F315EA01F}"/>
              </a:ext>
            </a:extLst>
          </p:cNvPr>
          <p:cNvSpPr txBox="1"/>
          <p:nvPr/>
        </p:nvSpPr>
        <p:spPr>
          <a:xfrm>
            <a:off x="120131" y="36047"/>
            <a:ext cx="1652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Examples: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270B18-CF70-E7E1-1294-AC32475D0B7C}"/>
              </a:ext>
            </a:extLst>
          </p:cNvPr>
          <p:cNvSpPr txBox="1"/>
          <p:nvPr/>
        </p:nvSpPr>
        <p:spPr>
          <a:xfrm>
            <a:off x="2648932" y="36047"/>
            <a:ext cx="7713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BMI Over 30 by most and least deprived </a:t>
            </a:r>
            <a:r>
              <a:rPr lang="en-GB" sz="2800" b="1" dirty="0"/>
              <a:t>Over Time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7825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9EAEF5B-4472-8DE4-049F-AB000314EE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7"/>
          <a:stretch/>
        </p:blipFill>
        <p:spPr>
          <a:xfrm>
            <a:off x="9791379" y="1105118"/>
            <a:ext cx="2400621" cy="870025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5CE3669-154C-37FE-1907-35CADA610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5238" y="2109832"/>
            <a:ext cx="6996141" cy="19336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At an LMNS and local level: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Improve understanding of population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Identify differences in health and care by population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Identify geographically highest need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Evaluate interventions over time – are we making a difference?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C51105-057C-671D-5A07-DA3282C79030}"/>
              </a:ext>
            </a:extLst>
          </p:cNvPr>
          <p:cNvSpPr txBox="1"/>
          <p:nvPr/>
        </p:nvSpPr>
        <p:spPr>
          <a:xfrm>
            <a:off x="1447227" y="4748168"/>
            <a:ext cx="10582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NHS, Local Authority and public health colleagues in West Yorkshire and Harrogate </a:t>
            </a:r>
            <a:r>
              <a:rPr lang="en-GB" dirty="0">
                <a:hlinkClick r:id="rId3"/>
              </a:rPr>
              <a:t>can request access to the full dashboard at this link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653B9E-E4AD-F9C6-1E7C-5AAD94362935}"/>
              </a:ext>
            </a:extLst>
          </p:cNvPr>
          <p:cNvSpPr txBox="1"/>
          <p:nvPr/>
        </p:nvSpPr>
        <p:spPr>
          <a:xfrm>
            <a:off x="2795238" y="1392646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3600" u="sng" dirty="0"/>
              <a:t>Aims</a:t>
            </a:r>
          </a:p>
        </p:txBody>
      </p:sp>
    </p:spTree>
    <p:extLst>
      <p:ext uri="{BB962C8B-B14F-4D97-AF65-F5344CB8AC3E}">
        <p14:creationId xmlns:p14="http://schemas.microsoft.com/office/powerpoint/2010/main" val="217006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13F67F1DA0145A7DD9398A4CAE58B" ma:contentTypeVersion="14" ma:contentTypeDescription="Create a new document." ma:contentTypeScope="" ma:versionID="85619dce1e3a2f09b4aebc82e70d67d8">
  <xsd:schema xmlns:xsd="http://www.w3.org/2001/XMLSchema" xmlns:xs="http://www.w3.org/2001/XMLSchema" xmlns:p="http://schemas.microsoft.com/office/2006/metadata/properties" xmlns:ns2="0e0be592-6f19-489a-b5f0-bb30b9a942bd" xmlns:ns3="71bbfdc0-89f8-4be6-872f-48facb36511d" targetNamespace="http://schemas.microsoft.com/office/2006/metadata/properties" ma:root="true" ma:fieldsID="8b58928843b00990b21500804fedd2e0" ns2:_="" ns3:_="">
    <xsd:import namespace="0e0be592-6f19-489a-b5f0-bb30b9a942bd"/>
    <xsd:import namespace="71bbfdc0-89f8-4be6-872f-48facb3651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be592-6f19-489a-b5f0-bb30b9a942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9f334ec-5907-4406-9c20-eeaa5f585b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bfdc0-89f8-4be6-872f-48facb3651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8b3c2df6-5991-435b-90aa-12d74948b136}" ma:internalName="TaxCatchAll" ma:showField="CatchAllData" ma:web="71bbfdc0-89f8-4be6-872f-48facb3651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bbfdc0-89f8-4be6-872f-48facb36511d" xsi:nil="true"/>
    <lcf76f155ced4ddcb4097134ff3c332f xmlns="0e0be592-6f19-489a-b5f0-bb30b9a942b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7B8FC5-D834-446A-96A6-A2173A820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0be592-6f19-489a-b5f0-bb30b9a942bd"/>
    <ds:schemaRef ds:uri="71bbfdc0-89f8-4be6-872f-48facb3651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376D15-D752-446B-AF17-CBAB83A22979}">
  <ds:schemaRefs>
    <ds:schemaRef ds:uri="32678723-8c06-45e1-8bd0-318b9868a43d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5789755c-de38-4fe3-9623-40afa3bba1e2"/>
    <ds:schemaRef ds:uri="http://schemas.microsoft.com/office/infopath/2007/PartnerControls"/>
    <ds:schemaRef ds:uri="http://schemas.microsoft.com/sharepoint/v3"/>
    <ds:schemaRef ds:uri="http://purl.org/dc/terms/"/>
    <ds:schemaRef ds:uri="71bbfdc0-89f8-4be6-872f-48facb36511d"/>
    <ds:schemaRef ds:uri="0e0be592-6f19-489a-b5f0-bb30b9a942bd"/>
  </ds:schemaRefs>
</ds:datastoreItem>
</file>

<file path=customXml/itemProps3.xml><?xml version="1.0" encoding="utf-8"?>
<ds:datastoreItem xmlns:ds="http://schemas.openxmlformats.org/officeDocument/2006/customXml" ds:itemID="{9CD13DF4-B81A-4C22-BB9A-812D0C111B9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200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Looking at Measures like these: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The Perinatal Quality Surveillance   Dr Anne Marie Henshaw</dc:title>
  <dc:creator>POOLE, Karen (NHS WEST YORKSHIRE ICB - 03R)</dc:creator>
  <cp:lastModifiedBy>Parvin Morris</cp:lastModifiedBy>
  <cp:revision>13</cp:revision>
  <dcterms:created xsi:type="dcterms:W3CDTF">2023-02-26T18:41:17Z</dcterms:created>
  <dcterms:modified xsi:type="dcterms:W3CDTF">2023-03-16T10:57:18Z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0x0101000C713F67F1DA0145A7DD9398A4CAE58B</vt:lpwstr>
  </property>
  <property fmtid="{D5CDD505-2E9C-101B-9397-08002B2CF9AE}" pid="3" name="MediaServiceImageTags">
    <vt:lpwstr/>
  </property>
</Properties>
</file>